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9" r:id="rId3"/>
    <p:sldId id="274" r:id="rId4"/>
    <p:sldId id="257" r:id="rId5"/>
    <p:sldId id="260" r:id="rId6"/>
    <p:sldId id="258" r:id="rId7"/>
    <p:sldId id="263" r:id="rId8"/>
    <p:sldId id="266" r:id="rId9"/>
    <p:sldId id="267" r:id="rId10"/>
    <p:sldId id="268" r:id="rId11"/>
    <p:sldId id="261" r:id="rId12"/>
    <p:sldId id="276" r:id="rId13"/>
    <p:sldId id="275" r:id="rId14"/>
    <p:sldId id="277" r:id="rId15"/>
    <p:sldId id="270" r:id="rId16"/>
    <p:sldId id="271" r:id="rId17"/>
    <p:sldId id="273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22" autoAdjust="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62346-119D-4A1D-AA0D-9035CA67EEDB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7EB8D-6D85-49B4-B792-31DF5E3E7C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86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7EB8D-6D85-49B4-B792-31DF5E3E7C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31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5D447D87-D536-4EBE-A907-399A28D0D897}" type="slidenum">
              <a:rPr lang="en-US" smtClean="0">
                <a:latin typeface="Calibri" pitchFamily="34" charset="0"/>
              </a:rPr>
              <a:pPr eaLnBrk="1" hangingPunct="1"/>
              <a:t>8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23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ea typeface="ＭＳ Ｐゴシック"/>
                <a:cs typeface="ＭＳ Ｐゴシック"/>
              </a:rPr>
              <a:t>!) The weightage for </a:t>
            </a:r>
            <a:r>
              <a:rPr lang="en-US" b="1" dirty="0" smtClean="0">
                <a:ea typeface="ＭＳ Ｐゴシック"/>
                <a:cs typeface="ＭＳ Ｐゴシック"/>
              </a:rPr>
              <a:t>Perception of Public Services</a:t>
            </a:r>
            <a:r>
              <a:rPr lang="en-US" dirty="0" smtClean="0">
                <a:ea typeface="ＭＳ Ｐゴシック"/>
                <a:cs typeface="ＭＳ Ｐゴシック"/>
              </a:rPr>
              <a:t> was further divided into a hierarchy of 4 levels to meet the desired objective. Level 1 included facilities which are more critical to state government whereas Level 4 included facilities that are more critical to central government. </a:t>
            </a:r>
          </a:p>
          <a:p>
            <a:r>
              <a:rPr lang="en-US" u="sng" dirty="0" smtClean="0">
                <a:ea typeface="ＭＳ Ｐゴシック"/>
                <a:cs typeface="ＭＳ Ｐゴシック"/>
              </a:rPr>
              <a:t>Level 1</a:t>
            </a:r>
            <a:r>
              <a:rPr lang="en-US" dirty="0" smtClean="0">
                <a:ea typeface="ＭＳ Ｐゴシック"/>
                <a:cs typeface="ＭＳ Ｐゴシック"/>
              </a:rPr>
              <a:t> – This level included areas like Power supply, Law &amp; Order situation &amp; Instances of crime. It was given a weightage of </a:t>
            </a:r>
            <a:r>
              <a:rPr lang="en-US" b="1" dirty="0" smtClean="0">
                <a:ea typeface="ＭＳ Ｐゴシック"/>
                <a:cs typeface="ＭＳ Ｐゴシック"/>
              </a:rPr>
              <a:t>8 points</a:t>
            </a:r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u="sng" dirty="0" smtClean="0">
                <a:ea typeface="ＭＳ Ｐゴシック"/>
                <a:cs typeface="ＭＳ Ｐゴシック"/>
              </a:rPr>
              <a:t>Level 2</a:t>
            </a:r>
            <a:r>
              <a:rPr lang="en-US" dirty="0" smtClean="0">
                <a:ea typeface="ＭＳ Ｐゴシック"/>
                <a:cs typeface="ＭＳ Ｐゴシック"/>
              </a:rPr>
              <a:t> – This level included areas like Availability of food through ration shops &amp; Pollution problems. It was given a weightage of </a:t>
            </a:r>
            <a:r>
              <a:rPr lang="en-US" b="1" dirty="0" smtClean="0">
                <a:ea typeface="ＭＳ Ｐゴシック"/>
                <a:cs typeface="ＭＳ Ｐゴシック"/>
              </a:rPr>
              <a:t>5 points</a:t>
            </a:r>
            <a:r>
              <a:rPr lang="en-US" dirty="0" smtClean="0">
                <a:ea typeface="ＭＳ Ｐゴシック"/>
                <a:cs typeface="ＭＳ Ｐゴシック"/>
              </a:rPr>
              <a:t> </a:t>
            </a:r>
          </a:p>
          <a:p>
            <a:r>
              <a:rPr lang="en-US" u="sng" dirty="0" smtClean="0">
                <a:ea typeface="ＭＳ Ｐゴシック"/>
                <a:cs typeface="ＭＳ Ｐゴシック"/>
              </a:rPr>
              <a:t>Level 3</a:t>
            </a:r>
            <a:r>
              <a:rPr lang="en-US" dirty="0" smtClean="0">
                <a:ea typeface="ＭＳ Ｐゴシック"/>
                <a:cs typeface="ＭＳ Ｐゴシック"/>
              </a:rPr>
              <a:t> – This level included areas like Hospitals &amp; other Medical facilities &amp; Appropriate Schools &amp; Colleges. It was given a weightage of </a:t>
            </a:r>
            <a:r>
              <a:rPr lang="en-US" b="1" dirty="0" smtClean="0">
                <a:ea typeface="ＭＳ Ｐゴシック"/>
                <a:cs typeface="ＭＳ Ｐゴシック"/>
              </a:rPr>
              <a:t>4 points</a:t>
            </a:r>
            <a:endParaRPr lang="en-US" dirty="0" smtClean="0">
              <a:ea typeface="ＭＳ Ｐゴシック"/>
              <a:cs typeface="ＭＳ Ｐゴシック"/>
            </a:endParaRPr>
          </a:p>
          <a:p>
            <a:r>
              <a:rPr lang="en-US" u="sng" dirty="0" smtClean="0">
                <a:ea typeface="ＭＳ Ｐゴシック"/>
                <a:cs typeface="ＭＳ Ｐゴシック"/>
              </a:rPr>
              <a:t>Level 4</a:t>
            </a:r>
            <a:r>
              <a:rPr lang="en-US" dirty="0" smtClean="0">
                <a:ea typeface="ＭＳ Ｐゴシック"/>
                <a:cs typeface="ＭＳ Ｐゴシック"/>
              </a:rPr>
              <a:t> – This level included rest of the areas like Condition of Roads, Traffic Jams &amp; Congestion, Availability of public gardens, Availability of public transport facilities, Water Supply, Water logging problems &amp; Cleanliness &amp; Sanitation facilities. It was given a weightage of </a:t>
            </a:r>
            <a:r>
              <a:rPr lang="en-US" b="1" dirty="0" smtClean="0">
                <a:ea typeface="ＭＳ Ｐゴシック"/>
                <a:cs typeface="ＭＳ Ｐゴシック"/>
              </a:rPr>
              <a:t>3 points</a:t>
            </a:r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endParaRPr lang="en-US" dirty="0" smtClean="0">
              <a:ea typeface="ＭＳ Ｐゴシック"/>
              <a:cs typeface="ＭＳ Ｐゴシック"/>
            </a:endParaRPr>
          </a:p>
          <a:p>
            <a:pPr eaLnBrk="1" hangingPunct="1"/>
            <a:r>
              <a:rPr lang="en-US" dirty="0" smtClean="0">
                <a:ea typeface="ＭＳ Ｐゴシック"/>
                <a:cs typeface="ＭＳ Ｐゴシック"/>
              </a:rPr>
              <a:t>2) </a:t>
            </a:r>
            <a:r>
              <a:rPr lang="en-US" b="1" dirty="0" smtClean="0">
                <a:ea typeface="ＭＳ Ｐゴシック"/>
                <a:cs typeface="ＭＳ Ｐゴシック"/>
              </a:rPr>
              <a:t>Broad Overall Measures</a:t>
            </a:r>
            <a:r>
              <a:rPr lang="en-US" dirty="0" smtClean="0">
                <a:ea typeface="ＭＳ Ｐゴシック"/>
                <a:cs typeface="ＭＳ Ｐゴシック"/>
              </a:rPr>
              <a:t>: included opinions on Satisfaction with the MLA and Improvement in Lifestyle.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47720FE4-493A-4E6B-BE35-5324087ADEE0}" type="slidenum">
              <a:rPr lang="en-US" smtClean="0">
                <a:latin typeface="Calibri" pitchFamily="34" charset="0"/>
              </a:rPr>
              <a:pPr eaLnBrk="1" hangingPunct="1"/>
              <a:t>9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629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Ideology and No Social Service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29057" indent="-28040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2162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570276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18927" indent="-22432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40600073-4E2E-40AC-8D95-DE2250F360EF}" type="slidenum">
              <a:rPr lang="en-US" smtClean="0">
                <a:latin typeface="Calibri" pitchFamily="34" charset="0"/>
              </a:rPr>
              <a:pPr eaLnBrk="1" hangingPunct="1"/>
              <a:t>11</a:t>
            </a:fld>
            <a:endParaRPr lang="en-US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143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90F2-F940-4380-9D0F-B238F0D79E48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BA0A5-7184-453A-A981-01312227CE98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2A4CD-2CEA-4A48-B287-E2DF94A9123F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F0C74-6493-4F0B-B7CF-90FEEE3829E5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EA08-7218-4FA9-B866-CB1FF80F84BD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5DAF-EA5C-47D5-9BCD-24D72ABDDE7B}" type="datetime1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7B7FF-659B-4EE1-9B65-E110846B123C}" type="datetime1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1239E-25FB-4862-A155-8E10CC368B30}" type="datetime1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4D5A4-EFE9-4A6F-B996-8F90F50E2F87}" type="datetime1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4BCE7-EF10-4179-9430-49EA4E81E81F}" type="datetime1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71C8D-AC2D-45D9-B1D7-3DDFF497793B}" type="datetime1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034B4-26EF-4DBE-A272-F16D8FA47029}" type="datetime1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15269" r="33084" b="4924"/>
          <a:stretch/>
        </p:blipFill>
        <p:spPr bwMode="auto">
          <a:xfrm>
            <a:off x="2362200" y="381000"/>
            <a:ext cx="4387942" cy="609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728490"/>
              </p:ext>
            </p:extLst>
          </p:nvPr>
        </p:nvGraphicFramePr>
        <p:xfrm>
          <a:off x="381000" y="152400"/>
          <a:ext cx="8382000" cy="653565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10831"/>
                <a:gridCol w="4304169"/>
                <a:gridCol w="1447800"/>
                <a:gridCol w="1219200"/>
              </a:tblGrid>
              <a:tr h="30400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Party</a:t>
                      </a:r>
                      <a:endParaRPr lang="en-US" sz="125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MLAs Name</a:t>
                      </a:r>
                      <a:endParaRPr lang="en-US" sz="125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Score</a:t>
                      </a:r>
                      <a:endParaRPr lang="en-US" sz="125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Rank</a:t>
                      </a:r>
                      <a:endParaRPr lang="en-US" sz="125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INC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Amin Amir Ali Patel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84.33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1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SS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Sunil Waman Prabhu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80.97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2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INC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Varsha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Eknath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Gaikwad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79.40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3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BJP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Yogesh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Sagar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78.35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4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INC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Aslam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Ramazan</a:t>
                      </a:r>
                      <a:r>
                        <a:rPr lang="en-US" sz="1250" u="none" strike="noStrike" dirty="0">
                          <a:effectLst/>
                        </a:rPr>
                        <a:t> Ali </a:t>
                      </a:r>
                      <a:r>
                        <a:rPr lang="en-US" sz="1250" u="none" strike="noStrike" dirty="0" err="1">
                          <a:effectLst/>
                        </a:rPr>
                        <a:t>Shaikh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75.76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5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SS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Sunil </a:t>
                      </a:r>
                      <a:r>
                        <a:rPr lang="en-US" sz="1250" u="none" strike="noStrike" dirty="0" err="1">
                          <a:effectLst/>
                        </a:rPr>
                        <a:t>Govind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Shinde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75.63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6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INC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Kalidas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Nilkanth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Kolambkar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72.54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7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INC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Md. </a:t>
                      </a:r>
                      <a:r>
                        <a:rPr lang="en-US" sz="1250" u="none" strike="noStrike" dirty="0" err="1">
                          <a:effectLst/>
                        </a:rPr>
                        <a:t>Arif</a:t>
                      </a:r>
                      <a:r>
                        <a:rPr lang="en-US" sz="1250" u="none" strike="noStrike" dirty="0">
                          <a:effectLst/>
                        </a:rPr>
                        <a:t> (</a:t>
                      </a:r>
                      <a:r>
                        <a:rPr lang="en-US" sz="1250" u="none" strike="noStrike" dirty="0" err="1">
                          <a:effectLst/>
                        </a:rPr>
                        <a:t>Naseem</a:t>
                      </a:r>
                      <a:r>
                        <a:rPr lang="en-US" sz="1250" u="none" strike="noStrike" dirty="0">
                          <a:effectLst/>
                        </a:rPr>
                        <a:t>) </a:t>
                      </a:r>
                      <a:r>
                        <a:rPr lang="en-US" sz="1250" u="none" strike="noStrike" dirty="0" err="1">
                          <a:effectLst/>
                        </a:rPr>
                        <a:t>Lalan</a:t>
                      </a:r>
                      <a:r>
                        <a:rPr lang="en-US" sz="1250" u="none" strike="noStrike" dirty="0">
                          <a:effectLst/>
                        </a:rPr>
                        <a:t> Khan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72.13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8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BJP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Sardar</a:t>
                      </a:r>
                      <a:r>
                        <a:rPr lang="en-US" sz="1250" u="none" strike="noStrike" dirty="0">
                          <a:effectLst/>
                        </a:rPr>
                        <a:t> Tara Singh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68.81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9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SS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Ajay </a:t>
                      </a:r>
                      <a:r>
                        <a:rPr lang="en-US" sz="1250" u="none" strike="noStrike" dirty="0" err="1">
                          <a:effectLst/>
                        </a:rPr>
                        <a:t>Vinayak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Choudhari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68.80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10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92D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BJP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Atul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Bhatkhalkar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67.98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11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BJP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Ashish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Babaji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Shelar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67.40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12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BJP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Mangal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Prabhat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Lodha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67.13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13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SS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Sadanand</a:t>
                      </a:r>
                      <a:r>
                        <a:rPr lang="en-US" sz="1250" u="none" strike="noStrike" dirty="0">
                          <a:effectLst/>
                        </a:rPr>
                        <a:t> Shankar </a:t>
                      </a:r>
                      <a:r>
                        <a:rPr lang="en-US" sz="1250" u="none" strike="noStrike" dirty="0" err="1">
                          <a:effectLst/>
                        </a:rPr>
                        <a:t>Sarvankar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66.38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14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SS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Prakash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Vaikunt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Phaterpekar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65.88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15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BJP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Manisha Ashok Chaudhary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65.71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16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SP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Abu </a:t>
                      </a:r>
                      <a:r>
                        <a:rPr lang="en-US" sz="1250" u="none" strike="noStrike" dirty="0" err="1">
                          <a:effectLst/>
                        </a:rPr>
                        <a:t>Asim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Azmi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63.04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17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SS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Ashok </a:t>
                      </a:r>
                      <a:r>
                        <a:rPr lang="en-US" sz="1250" u="none" strike="noStrike" dirty="0" err="1">
                          <a:effectLst/>
                        </a:rPr>
                        <a:t>Dharmaraj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Patil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60.85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18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BJP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Bharati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Hemant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Lavekar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60.14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19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SS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Tukaram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Ramkrishna</a:t>
                      </a:r>
                      <a:r>
                        <a:rPr lang="en-US" sz="1250" u="none" strike="noStrike" dirty="0">
                          <a:effectLst/>
                        </a:rPr>
                        <a:t> Kate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59.70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20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BJP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Ameet Bhaskar Satam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59.27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21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BJP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Raj </a:t>
                      </a:r>
                      <a:r>
                        <a:rPr lang="en-US" sz="1250" u="none" strike="noStrike" dirty="0" err="1">
                          <a:effectLst/>
                        </a:rPr>
                        <a:t>Purohit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58.60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22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C00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SS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Sanjay </a:t>
                      </a:r>
                      <a:r>
                        <a:rPr lang="en-US" sz="1250" u="none" strike="noStrike" dirty="0" err="1">
                          <a:effectLst/>
                        </a:rPr>
                        <a:t>Govind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Potnis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58.37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23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SS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>
                          <a:effectLst/>
                        </a:rPr>
                        <a:t>Sunil </a:t>
                      </a:r>
                      <a:r>
                        <a:rPr lang="en-US" sz="1250" u="none" strike="noStrike" dirty="0" err="1">
                          <a:effectLst/>
                        </a:rPr>
                        <a:t>Rajaram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Raut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57.77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24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AIMIM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Waris</a:t>
                      </a:r>
                      <a:r>
                        <a:rPr lang="en-US" sz="1250" u="none" strike="noStrike" dirty="0">
                          <a:effectLst/>
                        </a:rPr>
                        <a:t> Yusuf </a:t>
                      </a:r>
                      <a:r>
                        <a:rPr lang="en-US" sz="1250" u="none" strike="noStrike" dirty="0" err="1">
                          <a:effectLst/>
                        </a:rPr>
                        <a:t>Pathan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57.71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25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BJP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Selvan</a:t>
                      </a:r>
                      <a:r>
                        <a:rPr lang="en-US" sz="1250" u="none" strike="noStrike" dirty="0">
                          <a:effectLst/>
                        </a:rPr>
                        <a:t> R. Tamil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57.21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26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>
                          <a:effectLst/>
                        </a:rPr>
                        <a:t>SS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Prakash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Rajaram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Surve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56.25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27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BJP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Parag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Madhusudan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Alavani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54.51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28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SS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>
                          <a:effectLst/>
                        </a:rPr>
                        <a:t>Ramesh Kondiram Latke</a:t>
                      </a:r>
                      <a:endParaRPr lang="en-US" sz="125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54.39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29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SS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Mangesh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Anant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Kudalkar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53.96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30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</a:tr>
              <a:tr h="2010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BJP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50" u="none" strike="noStrike" dirty="0" err="1">
                          <a:effectLst/>
                        </a:rPr>
                        <a:t>Ramchandra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Shivaji</a:t>
                      </a:r>
                      <a:r>
                        <a:rPr lang="en-US" sz="1250" u="none" strike="noStrike" dirty="0">
                          <a:effectLst/>
                        </a:rPr>
                        <a:t> </a:t>
                      </a:r>
                      <a:r>
                        <a:rPr lang="en-US" sz="1250" u="none" strike="noStrike" dirty="0" err="1">
                          <a:effectLst/>
                        </a:rPr>
                        <a:t>Kadam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49.55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50" u="none" strike="noStrike" dirty="0">
                          <a:effectLst/>
                        </a:rPr>
                        <a:t>31</a:t>
                      </a:r>
                      <a:endParaRPr lang="en-US" sz="125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72" marR="7072" marT="7072" marB="0" anchor="b">
                    <a:solidFill>
                      <a:srgbClr val="FF5050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447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/>
              <a:t/>
            </a:r>
            <a:br>
              <a:rPr lang="en-US" sz="2600" b="1" dirty="0" smtClean="0"/>
            </a:br>
            <a:r>
              <a:rPr lang="en-US" sz="2600" b="1" dirty="0" smtClean="0">
                <a:latin typeface="Bookman Old Style" pitchFamily="18" charset="0"/>
              </a:rPr>
              <a:t>MLAs with criminal cases before elections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quarter" idx="1"/>
          </p:nvPr>
        </p:nvSpPr>
        <p:spPr>
          <a:xfrm>
            <a:off x="509252" y="1981200"/>
            <a:ext cx="8177548" cy="3505200"/>
          </a:xfrm>
        </p:spPr>
        <p:txBody>
          <a:bodyPr anchor="ctr"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IN" sz="2400" dirty="0" smtClean="0"/>
              <a:t>45% </a:t>
            </a:r>
            <a:r>
              <a:rPr lang="en-IN" sz="2400" dirty="0"/>
              <a:t>MLAs have criminal cases</a:t>
            </a:r>
            <a:r>
              <a:rPr lang="en-IN" sz="2400" dirty="0" smtClean="0"/>
              <a:t>.</a:t>
            </a:r>
          </a:p>
          <a:p>
            <a:pPr marL="0" indent="0" algn="just">
              <a:buNone/>
              <a:defRPr/>
            </a:pPr>
            <a:endParaRPr lang="en-US" sz="1200" dirty="0" smtClean="0">
              <a:ea typeface="ＭＳ Ｐゴシック"/>
              <a:cs typeface="ＭＳ Ｐゴシック"/>
            </a:endParaRPr>
          </a:p>
          <a:p>
            <a:pPr algn="just" eaLnBrk="1" hangingPunct="1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400" dirty="0" smtClean="0">
                <a:ea typeface="ＭＳ Ｐゴシック"/>
                <a:cs typeface="ＭＳ Ｐゴシック"/>
              </a:rPr>
              <a:t>14 MLAs out of 31 have criminal cases (FIRs) registered against them and of the 14 MLAs, 12 have charge sheets filed against them before elections as per their election affidavits.</a:t>
            </a:r>
          </a:p>
          <a:p>
            <a:pPr marL="0" indent="0" algn="just" eaLnBrk="1" hangingPunct="1">
              <a:lnSpc>
                <a:spcPct val="150000"/>
              </a:lnSpc>
              <a:buNone/>
              <a:defRPr/>
            </a:pPr>
            <a:endParaRPr lang="en-US" sz="2400" dirty="0">
              <a:ea typeface="ＭＳ Ｐゴシック"/>
              <a:cs typeface="ＭＳ Ｐゴシック"/>
            </a:endParaRPr>
          </a:p>
        </p:txBody>
      </p:sp>
      <p:sp>
        <p:nvSpPr>
          <p:cNvPr id="24580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8CD788CB-66A1-4F83-8CD7-86B2F5C55AA9}" type="slidenum">
              <a:rPr lang="en-US" smtClean="0">
                <a:solidFill>
                  <a:schemeClr val="tx2"/>
                </a:solidFill>
              </a:rPr>
              <a:pPr eaLnBrk="1" hangingPunct="1"/>
              <a:t>11</a:t>
            </a:fld>
            <a:endParaRPr lang="en-US" smtClean="0">
              <a:solidFill>
                <a:schemeClr val="tx2"/>
              </a:solidFill>
            </a:endParaRPr>
          </a:p>
        </p:txBody>
      </p:sp>
      <p:pic>
        <p:nvPicPr>
          <p:cNvPr id="6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094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1" t="31334" r="24999" b="3778"/>
          <a:stretch/>
        </p:blipFill>
        <p:spPr bwMode="auto">
          <a:xfrm>
            <a:off x="838200" y="381000"/>
            <a:ext cx="7543800" cy="5796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0" t="18445" r="24250" b="24444"/>
          <a:stretch/>
        </p:blipFill>
        <p:spPr bwMode="auto">
          <a:xfrm>
            <a:off x="775952" y="528577"/>
            <a:ext cx="7668296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9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5" t="31334" r="24875" b="11334"/>
          <a:stretch/>
        </p:blipFill>
        <p:spPr bwMode="auto">
          <a:xfrm>
            <a:off x="762000" y="457200"/>
            <a:ext cx="76962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0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3" t="16423" r="17619" b="17376"/>
          <a:stretch/>
        </p:blipFill>
        <p:spPr bwMode="auto">
          <a:xfrm>
            <a:off x="609601" y="304800"/>
            <a:ext cx="7932078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t="20666" r="15751" b="12000"/>
          <a:stretch/>
        </p:blipFill>
        <p:spPr bwMode="auto">
          <a:xfrm>
            <a:off x="457200" y="381000"/>
            <a:ext cx="8153400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1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5" t="26583" r="23047" b="13311"/>
          <a:stretch/>
        </p:blipFill>
        <p:spPr bwMode="auto">
          <a:xfrm>
            <a:off x="464457" y="381000"/>
            <a:ext cx="8255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3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pPr eaLnBrk="1" hangingPunct="1"/>
            <a:fld id="{9801C71C-42AC-4D09-8FD4-02476EDE92F4}" type="slidenum">
              <a:rPr lang="en-US" smtClean="0">
                <a:solidFill>
                  <a:schemeClr val="tx2"/>
                </a:solidFill>
              </a:rPr>
              <a:pPr eaLnBrk="1" hangingPunct="1"/>
              <a:t>18</a:t>
            </a:fld>
            <a:endParaRPr lang="en-US" smtClean="0">
              <a:solidFill>
                <a:schemeClr val="tx2"/>
              </a:solidFill>
            </a:endParaRPr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990600"/>
          </a:xfrm>
        </p:spPr>
        <p:txBody>
          <a:bodyPr/>
          <a:lstStyle/>
          <a:p>
            <a:pPr algn="ctr"/>
            <a:r>
              <a:rPr lang="en-US" sz="4000" b="1" dirty="0" smtClean="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68854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038"/>
            <a:ext cx="7696200" cy="7159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Bookman Old Style" pitchFamily="18" charset="0"/>
              </a:rPr>
              <a:t>Key </a:t>
            </a:r>
            <a:r>
              <a:rPr lang="en-IN" sz="3600" b="1" dirty="0">
                <a:latin typeface="Bookman Old Style" pitchFamily="18" charset="0"/>
              </a:rPr>
              <a:t>insight</a:t>
            </a:r>
            <a:endParaRPr lang="en-US" sz="3600" b="1" dirty="0">
              <a:latin typeface="Bookman Old Style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841712"/>
            <a:ext cx="83058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itchFamily="2" charset="2"/>
              <a:buChar char="Ø"/>
            </a:pPr>
            <a:r>
              <a:rPr lang="en-IN" dirty="0" smtClean="0"/>
              <a:t>Average </a:t>
            </a:r>
            <a:r>
              <a:rPr lang="en-IN" dirty="0"/>
              <a:t>score of </a:t>
            </a:r>
            <a:r>
              <a:rPr lang="en-IN" b="1" dirty="0"/>
              <a:t>61.23%</a:t>
            </a:r>
            <a:r>
              <a:rPr lang="en-IN" dirty="0"/>
              <a:t> of the first report card for the 12</a:t>
            </a:r>
            <a:r>
              <a:rPr lang="en-IN" baseline="30000" dirty="0"/>
              <a:t>th</a:t>
            </a:r>
            <a:r>
              <a:rPr lang="en-IN" dirty="0"/>
              <a:t> Assembly in </a:t>
            </a:r>
            <a:r>
              <a:rPr lang="en-IN" b="1" dirty="0"/>
              <a:t>2011</a:t>
            </a:r>
            <a:r>
              <a:rPr lang="en-IN" dirty="0"/>
              <a:t> and average score of </a:t>
            </a:r>
            <a:r>
              <a:rPr lang="en-IN" b="1" dirty="0"/>
              <a:t>65.11%</a:t>
            </a:r>
            <a:r>
              <a:rPr lang="en-IN" dirty="0"/>
              <a:t> in </a:t>
            </a:r>
            <a:r>
              <a:rPr lang="en-IN" b="1" dirty="0"/>
              <a:t>2016</a:t>
            </a:r>
            <a:r>
              <a:rPr lang="en-IN" dirty="0"/>
              <a:t> the performance has increased</a:t>
            </a:r>
            <a:r>
              <a:rPr lang="en-IN" dirty="0" smtClean="0"/>
              <a:t>.</a:t>
            </a:r>
          </a:p>
          <a:p>
            <a:pPr lvl="0" algn="just"/>
            <a:endParaRPr lang="en-IN" sz="14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b="1" dirty="0"/>
              <a:t>Two MLAs</a:t>
            </a:r>
            <a:r>
              <a:rPr lang="en-IN" dirty="0"/>
              <a:t> [Amin Patel (84.33%) </a:t>
            </a:r>
            <a:r>
              <a:rPr lang="en-IN" dirty="0" smtClean="0"/>
              <a:t>&amp; </a:t>
            </a:r>
            <a:r>
              <a:rPr lang="en-IN" dirty="0"/>
              <a:t>Sunil </a:t>
            </a:r>
            <a:r>
              <a:rPr lang="en-IN" dirty="0" err="1"/>
              <a:t>Prabhu</a:t>
            </a:r>
            <a:r>
              <a:rPr lang="en-IN" dirty="0"/>
              <a:t> (80.97%)] have scored </a:t>
            </a:r>
            <a:r>
              <a:rPr lang="en-IN" b="1" dirty="0"/>
              <a:t>above 80</a:t>
            </a:r>
            <a:r>
              <a:rPr lang="en-IN" b="1" dirty="0" smtClean="0"/>
              <a:t>%</a:t>
            </a:r>
            <a:r>
              <a:rPr lang="en-IN" dirty="0" smtClean="0"/>
              <a:t>. </a:t>
            </a:r>
            <a:endParaRPr lang="en-US" dirty="0"/>
          </a:p>
          <a:p>
            <a:pPr lvl="0" algn="just"/>
            <a:endParaRPr lang="en-IN" sz="1400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dirty="0" smtClean="0"/>
              <a:t>Score </a:t>
            </a:r>
            <a:r>
              <a:rPr lang="en-IN" dirty="0"/>
              <a:t>of </a:t>
            </a:r>
            <a:r>
              <a:rPr lang="en-IN" b="1" dirty="0"/>
              <a:t>top 20 percentile </a:t>
            </a:r>
            <a:r>
              <a:rPr lang="en-IN" b="1" dirty="0" smtClean="0"/>
              <a:t>up</a:t>
            </a:r>
            <a:r>
              <a:rPr lang="en-IN" dirty="0" smtClean="0"/>
              <a:t> </a:t>
            </a:r>
            <a:r>
              <a:rPr lang="en-IN" dirty="0"/>
              <a:t>from 71.14% in 2011 to </a:t>
            </a:r>
            <a:r>
              <a:rPr lang="en-IN" b="1" dirty="0"/>
              <a:t>79.07%</a:t>
            </a:r>
            <a:r>
              <a:rPr lang="en-IN" dirty="0"/>
              <a:t> in 2016, while the laggards at the bottom remained more or less at the same level, from 52.82% in 2011 to 54.31% in 2016.</a:t>
            </a:r>
            <a:endParaRPr lang="en-US" dirty="0"/>
          </a:p>
          <a:p>
            <a:pPr lvl="0" algn="just"/>
            <a:endParaRPr lang="en-IN" sz="1400" dirty="0" smtClean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IN" b="1" dirty="0"/>
              <a:t>Quality of questions asked</a:t>
            </a:r>
            <a:r>
              <a:rPr lang="en-IN" dirty="0"/>
              <a:t> by the MLAs </a:t>
            </a:r>
            <a:r>
              <a:rPr lang="en-IN" b="1" dirty="0" smtClean="0"/>
              <a:t>up</a:t>
            </a:r>
            <a:r>
              <a:rPr lang="en-IN" dirty="0" smtClean="0"/>
              <a:t> from </a:t>
            </a:r>
            <a:r>
              <a:rPr lang="en-IN" dirty="0"/>
              <a:t>49.63% in 2011 to </a:t>
            </a:r>
            <a:r>
              <a:rPr lang="en-IN" b="1" dirty="0"/>
              <a:t>57.93%</a:t>
            </a:r>
            <a:r>
              <a:rPr lang="en-IN" dirty="0"/>
              <a:t> in </a:t>
            </a:r>
            <a:r>
              <a:rPr lang="en-IN" dirty="0" smtClean="0"/>
              <a:t>2016 and  total </a:t>
            </a:r>
            <a:r>
              <a:rPr lang="en-IN" b="1" dirty="0"/>
              <a:t>number of questions</a:t>
            </a:r>
            <a:r>
              <a:rPr lang="en-IN" dirty="0"/>
              <a:t> asked has </a:t>
            </a:r>
            <a:r>
              <a:rPr lang="en-IN" b="1" dirty="0" smtClean="0"/>
              <a:t>decreased</a:t>
            </a:r>
            <a:r>
              <a:rPr lang="en-IN" dirty="0" smtClean="0"/>
              <a:t> </a:t>
            </a:r>
            <a:r>
              <a:rPr lang="en-IN" dirty="0"/>
              <a:t>from 7946 questions in 2011 to </a:t>
            </a:r>
            <a:r>
              <a:rPr lang="en-IN" b="1" dirty="0"/>
              <a:t>4343</a:t>
            </a:r>
            <a:r>
              <a:rPr lang="en-IN" dirty="0"/>
              <a:t> questions in 2016</a:t>
            </a:r>
            <a:r>
              <a:rPr lang="en-IN" dirty="0" smtClean="0"/>
              <a:t>.</a:t>
            </a:r>
          </a:p>
          <a:p>
            <a:pPr algn="just"/>
            <a:endParaRPr lang="en-US" sz="12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n-IN" dirty="0" smtClean="0"/>
              <a:t>Score </a:t>
            </a:r>
            <a:r>
              <a:rPr lang="en-IN" dirty="0"/>
              <a:t>for </a:t>
            </a:r>
            <a:r>
              <a:rPr lang="en-IN" b="1" dirty="0"/>
              <a:t>Perceived Accessibility </a:t>
            </a:r>
            <a:r>
              <a:rPr lang="en-IN" b="1" dirty="0" smtClean="0"/>
              <a:t>down</a:t>
            </a:r>
            <a:r>
              <a:rPr lang="en-IN" dirty="0" smtClean="0"/>
              <a:t> </a:t>
            </a:r>
            <a:r>
              <a:rPr lang="en-IN" dirty="0"/>
              <a:t>from 66.05% in 2011 to </a:t>
            </a:r>
            <a:r>
              <a:rPr lang="en-IN" b="1" dirty="0"/>
              <a:t>42.91%</a:t>
            </a:r>
            <a:r>
              <a:rPr lang="en-IN" dirty="0"/>
              <a:t> in 2016</a:t>
            </a:r>
            <a:r>
              <a:rPr lang="en-IN" dirty="0" smtClean="0"/>
              <a:t>.</a:t>
            </a:r>
          </a:p>
          <a:p>
            <a:pPr algn="just"/>
            <a:endParaRPr lang="en-IN" sz="1000" dirty="0" smtClean="0"/>
          </a:p>
          <a:p>
            <a:pPr marL="285750" lvl="0" indent="-285750" algn="just">
              <a:buFont typeface="Wingdings" pitchFamily="2" charset="2"/>
              <a:buChar char="Ø"/>
            </a:pPr>
            <a:r>
              <a:rPr lang="en-IN" dirty="0"/>
              <a:t>During the last (12</a:t>
            </a:r>
            <a:r>
              <a:rPr lang="en-IN" baseline="30000" dirty="0"/>
              <a:t>th</a:t>
            </a:r>
            <a:r>
              <a:rPr lang="en-IN" dirty="0"/>
              <a:t>) assembly the average scores of the MLA’s showed a decline over the four report cards from 61.23% in 2011 to 59.17% in 2014. We would expect that the current group of MLAs defy the trend and increase their average performance from 65.11% in 2016 by the time we come up with the last report card for this term in 2019</a:t>
            </a:r>
            <a:r>
              <a:rPr lang="en-IN" dirty="0" smtClean="0"/>
              <a:t>.</a:t>
            </a:r>
            <a:endParaRPr lang="en-US" dirty="0"/>
          </a:p>
        </p:txBody>
      </p:sp>
      <p:pic>
        <p:nvPicPr>
          <p:cNvPr id="5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0211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7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Bookman Old Style" pitchFamily="18" charset="0"/>
              </a:rPr>
              <a:t>PERCEIVED CORRUPTION &amp; </a:t>
            </a:r>
            <a:r>
              <a:rPr lang="en-US" sz="2800" b="1" dirty="0">
                <a:latin typeface="Bookman Old Style" pitchFamily="18" charset="0"/>
              </a:rPr>
              <a:t>ITS IMPACT ON QUALITY OF LIFE</a:t>
            </a:r>
            <a:endParaRPr lang="en-US" sz="2800" dirty="0">
              <a:latin typeface="Bookman Old Style" pitchFamily="18" charset="0"/>
            </a:endParaRPr>
          </a:p>
        </p:txBody>
      </p:sp>
      <p:pic>
        <p:nvPicPr>
          <p:cNvPr id="5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51" y="1538710"/>
            <a:ext cx="7204498" cy="4328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2300" b="1" dirty="0">
                <a:latin typeface="Bookman Old Style" pitchFamily="18" charset="0"/>
                <a:ea typeface="ＭＳ Ｐゴシック" charset="-128"/>
                <a:cs typeface="ＭＳ Ｐゴシック" charset="-128"/>
              </a:rPr>
              <a:t>The Constitution as a Basis for  monitoring of Elected Representatives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809764"/>
            <a:ext cx="8229600" cy="3905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Gill Sans MT" pitchFamily="34" charset="0"/>
                <a:ea typeface="ＭＳ Ｐゴシック" panose="020B0600070205080204" pitchFamily="34" charset="-128"/>
              </a:rPr>
              <a:t>ERs derive their powers for functioning through the Constitution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Gill Sans MT" pitchFamily="34" charset="0"/>
                <a:ea typeface="ＭＳ Ｐゴシック" panose="020B0600070205080204" pitchFamily="34" charset="-128"/>
              </a:rPr>
              <a:t>They are mandated to Attend Sessions, Raise people’s Issues, Debate, Participate  in Discussions and Pass legislations.</a:t>
            </a:r>
          </a:p>
          <a:p>
            <a:pPr marL="457200" indent="-4572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en-US" sz="2400" dirty="0">
                <a:latin typeface="Gill Sans MT" pitchFamily="34" charset="0"/>
                <a:ea typeface="ＭＳ Ｐゴシック" panose="020B0600070205080204" pitchFamily="34" charset="-128"/>
              </a:rPr>
              <a:t>The Constitution defines their powers and rules of functioning, hence only the Constitution can provide the parameters for  their monitoring.</a:t>
            </a:r>
          </a:p>
        </p:txBody>
      </p:sp>
      <p:pic>
        <p:nvPicPr>
          <p:cNvPr id="5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6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Nilam\Desktop\E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" t="8564" r="34854"/>
          <a:stretch/>
        </p:blipFill>
        <p:spPr bwMode="auto">
          <a:xfrm>
            <a:off x="2209800" y="228600"/>
            <a:ext cx="4979304" cy="64770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ea typeface="ＭＳ Ｐゴシック"/>
                <a:cs typeface="ＭＳ Ｐゴシック"/>
              </a:rPr>
              <a:t>Parameters for Rating MLAs (1/4)</a:t>
            </a:r>
            <a:endParaRPr lang="en-US" dirty="0"/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457200" y="5562600"/>
            <a:ext cx="8153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just" eaLnBrk="1" hangingPunct="1"/>
            <a:r>
              <a:rPr lang="en-US" sz="1600" b="1" dirty="0"/>
              <a:t>RTI Data Source</a:t>
            </a:r>
            <a:r>
              <a:rPr lang="en-US" sz="1600" dirty="0"/>
              <a:t>: </a:t>
            </a:r>
            <a:r>
              <a:rPr lang="en-US" sz="2000" b="1" baseline="30000" dirty="0"/>
              <a:t>1</a:t>
            </a:r>
            <a:r>
              <a:rPr lang="en-US" sz="1600" dirty="0"/>
              <a:t> </a:t>
            </a:r>
            <a:r>
              <a:rPr lang="en-US" sz="1600" dirty="0" err="1"/>
              <a:t>Vidhan</a:t>
            </a:r>
            <a:r>
              <a:rPr lang="en-US" sz="1600" dirty="0"/>
              <a:t> </a:t>
            </a:r>
            <a:r>
              <a:rPr lang="en-US" sz="1600" dirty="0" err="1"/>
              <a:t>Bhavan</a:t>
            </a:r>
            <a:r>
              <a:rPr lang="en-US" sz="1600" dirty="0"/>
              <a:t> and City &amp; Suburban Collector Offices; </a:t>
            </a:r>
            <a:r>
              <a:rPr lang="en-US" sz="2000" b="1" baseline="30000" dirty="0"/>
              <a:t>2</a:t>
            </a:r>
            <a:r>
              <a:rPr lang="en-US" sz="1600" dirty="0"/>
              <a:t> Election Commission of India’s Website; </a:t>
            </a:r>
            <a:r>
              <a:rPr lang="en-US" sz="2000" b="1" baseline="30000" dirty="0"/>
              <a:t>3</a:t>
            </a:r>
            <a:r>
              <a:rPr lang="en-US" sz="1600" dirty="0"/>
              <a:t> Mumbai Police.</a:t>
            </a:r>
          </a:p>
        </p:txBody>
      </p:sp>
      <p:pic>
        <p:nvPicPr>
          <p:cNvPr id="9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3246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312512"/>
              </p:ext>
            </p:extLst>
          </p:nvPr>
        </p:nvGraphicFramePr>
        <p:xfrm>
          <a:off x="457200" y="1219200"/>
          <a:ext cx="8229600" cy="3992782"/>
        </p:xfrm>
        <a:graphic>
          <a:graphicData uri="http://schemas.openxmlformats.org/drawingml/2006/table">
            <a:tbl>
              <a:tblPr/>
              <a:tblGrid>
                <a:gridCol w="6400800"/>
                <a:gridCol w="1828800"/>
              </a:tblGrid>
              <a:tr h="457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Parameter</a:t>
                      </a: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Marks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</a:tr>
              <a:tr h="6705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Present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(Attendance, No. &amp; Quality of Questions, Usage of Area Development Fund)</a:t>
                      </a:r>
                      <a:endParaRPr kumimoji="0" lang="en-US" sz="2000" b="1" i="0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52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96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Past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(Education qualification, PAN Card, Criminal cases)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2191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Perception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(through an citizen survey of 25,215 people for their perception on their MLA’s accessibility/availability, performance, corruption, and satisfaction with quality of life, services provided by government)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40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96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Negative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for new FIR cases after 2014 election 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Minus 5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3962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Negative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for pending Charge Sheet </a:t>
                      </a:r>
                      <a:r>
                        <a:rPr kumimoji="0" lang="en-US" sz="20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Minus 5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</a:tr>
              <a:tr h="4571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Total</a:t>
                      </a:r>
                    </a:p>
                  </a:txBody>
                  <a:tcPr marT="45713" marB="45713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Bookman Old Style" pitchFamily="18" charset="0"/>
                <a:ea typeface="ＭＳ Ｐゴシック"/>
                <a:cs typeface="ＭＳ Ｐゴシック"/>
              </a:rPr>
              <a:t>Parameters for Rating MLAs </a:t>
            </a:r>
            <a:r>
              <a:rPr lang="en-US" sz="3200" b="1" dirty="0" smtClean="0">
                <a:latin typeface="Bookman Old Style" pitchFamily="18" charset="0"/>
                <a:ea typeface="ＭＳ Ｐゴシック"/>
                <a:cs typeface="ＭＳ Ｐゴシック"/>
              </a:rPr>
              <a:t>(2/4</a:t>
            </a:r>
            <a:r>
              <a:rPr lang="en-US" sz="3200" b="1" dirty="0">
                <a:latin typeface="Bookman Old Style" pitchFamily="18" charset="0"/>
                <a:ea typeface="ＭＳ Ｐゴシック"/>
                <a:cs typeface="ＭＳ Ｐゴシック"/>
              </a:rPr>
              <a:t>)</a:t>
            </a:r>
            <a:endParaRPr lang="en-US" sz="3200" dirty="0">
              <a:latin typeface="Bookman Old Style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53964558"/>
              </p:ext>
            </p:extLst>
          </p:nvPr>
        </p:nvGraphicFramePr>
        <p:xfrm>
          <a:off x="457200" y="1219200"/>
          <a:ext cx="8229600" cy="4791075"/>
        </p:xfrm>
        <a:graphic>
          <a:graphicData uri="http://schemas.openxmlformats.org/drawingml/2006/table">
            <a:tbl>
              <a:tblPr/>
              <a:tblGrid>
                <a:gridCol w="7239000"/>
                <a:gridCol w="990600"/>
              </a:tblGrid>
              <a:tr h="37147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                                          Present Parameter                                      (Marks)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Sessions Attended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Based on percentage of attendance. 1) 100% to 91%- 10; 2) 90% to 76% - 8; 3) 75% to 61% -6; 4) 60% to 51% - 4; and 5) below 50% - 0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Number of Questions Asked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Against Group Percentage Rank. 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16 being the top most percentile and so on to the lowest for 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16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Importance of questions asked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Weightage is given to issues raised through the questions depending on whether they belong to the State List, Central List or are in the domain of Municipal Authority. 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In the aggregate scale (out of 100) the following weightage is given: Constituency (including City) gets 5; State gets 15; and National gets 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21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Total Local Area Development Funds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Utilised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during Oct’2014 to March'2016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Calculation for the current financial year is done for the sanctioned fund of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Rs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. 2.50 crore.1) 100% (or more) to 91%- 5; 2) 90% to 76% - 4; 3) 75% to 61% -3; 4) 60% to 51% - 2; and 5) below 50% - 0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latin typeface="Bookman Old Style" pitchFamily="18" charset="0"/>
                <a:ea typeface="ＭＳ Ｐゴシック"/>
                <a:cs typeface="ＭＳ Ｐゴシック"/>
              </a:rPr>
              <a:t>Parameters for Rating MLAs (3/4)</a:t>
            </a:r>
          </a:p>
        </p:txBody>
      </p:sp>
      <p:sp>
        <p:nvSpPr>
          <p:cNvPr id="19459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9D35A20A-144E-43B0-95BF-7EBE2DA502F2}" type="slidenum">
              <a:rPr lang="en-US" smtClean="0">
                <a:solidFill>
                  <a:schemeClr val="tx2"/>
                </a:solidFill>
              </a:rPr>
              <a:pPr eaLnBrk="1" hangingPunct="1"/>
              <a:t>8</a:t>
            </a:fld>
            <a:endParaRPr lang="en-US" smtClean="0">
              <a:solidFill>
                <a:schemeClr val="tx2"/>
              </a:solidFill>
            </a:endParaRPr>
          </a:p>
        </p:txBody>
      </p:sp>
      <p:graphicFrame>
        <p:nvGraphicFramePr>
          <p:cNvPr id="6" name="Content Placeholder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155579"/>
              </p:ext>
            </p:extLst>
          </p:nvPr>
        </p:nvGraphicFramePr>
        <p:xfrm>
          <a:off x="457200" y="1676399"/>
          <a:ext cx="8229600" cy="3352801"/>
        </p:xfrm>
        <a:graphic>
          <a:graphicData uri="http://schemas.openxmlformats.org/drawingml/2006/table">
            <a:tbl>
              <a:tblPr/>
              <a:tblGrid>
                <a:gridCol w="7239000"/>
                <a:gridCol w="990600"/>
              </a:tblGrid>
              <a:tr h="392137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                                                Past Parameter                                      (Marks)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36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Education Qualification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A minimum of 10th Pass - 1; if not – 0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10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Income Tax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!) Possessing PAN Card - 1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2) Filling of last years IT returns – 1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59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Criminal Record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If the candidate has zero cases registered against her/him, then 5; else as below: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1) Criminal Cases Registered containing the following charges: Murder, Rape, Molestation, Riot, Extortion - 0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2) Other criminal cases than the above mentioned – 3</a:t>
                      </a:r>
                    </a:p>
                  </a:txBody>
                  <a:tcPr marT="45711" marB="45711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11" marB="45711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57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en-US" sz="3200" b="1" dirty="0" smtClean="0">
                <a:latin typeface="Bookman Old Style" pitchFamily="18" charset="0"/>
                <a:ea typeface="ＭＳ Ｐゴシック"/>
                <a:cs typeface="ＭＳ Ｐゴシック"/>
              </a:rPr>
              <a:t>Parameters for Rating MLAs (4/4)</a:t>
            </a:r>
          </a:p>
        </p:txBody>
      </p:sp>
      <p:sp>
        <p:nvSpPr>
          <p:cNvPr id="2048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97C5ED6E-DD63-435E-94D7-91FAD6C861E6}" type="slidenum">
              <a:rPr lang="en-US" smtClean="0">
                <a:solidFill>
                  <a:schemeClr val="tx2"/>
                </a:solidFill>
              </a:rPr>
              <a:pPr eaLnBrk="1" hangingPunct="1"/>
              <a:t>9</a:t>
            </a:fld>
            <a:endParaRPr lang="en-US" smtClean="0">
              <a:solidFill>
                <a:schemeClr val="tx2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113500942"/>
              </p:ext>
            </p:extLst>
          </p:nvPr>
        </p:nvGraphicFramePr>
        <p:xfrm>
          <a:off x="457200" y="1676400"/>
          <a:ext cx="8229600" cy="3054350"/>
        </p:xfrm>
        <a:graphic>
          <a:graphicData uri="http://schemas.openxmlformats.org/drawingml/2006/table">
            <a:tbl>
              <a:tblPr/>
              <a:tblGrid>
                <a:gridCol w="7239000"/>
                <a:gridCol w="990600"/>
              </a:tblGrid>
              <a:tr h="371552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                                         Perception Parameter                                   (Marks)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FB8C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09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Perception of Public Services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Score on Public Services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20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361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Awareness &amp; Accessibility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Score on Awareness amongst people about their representative, their political party and ease of access to the representative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Corruption Index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Score on perceived personal corruption of the representative</a:t>
                      </a:r>
                    </a:p>
                  </a:txBody>
                  <a:tcPr marT="45730" marB="45730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7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Broad Measures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Score on overall satisfaction and improvement in quality of life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charset="0"/>
                        <a:ea typeface="ＭＳ Ｐゴシック" charset="-128"/>
                      </a:endParaRPr>
                    </a:p>
                  </a:txBody>
                  <a:tcPr marT="45730" marB="45730" horzOverflow="overflow">
                    <a:lnL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30" marB="45730" horzOverflow="overflow">
                    <a:lnL>
                      <a:noFill/>
                    </a:lnL>
                    <a:lnR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6" descr="\\Backupserver\d drive\official_backup_priyanka\Admin\logo\praja new 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2" y="6310312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768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1186</Words>
  <Application>Microsoft Office PowerPoint</Application>
  <PresentationFormat>On-screen Show (4:3)</PresentationFormat>
  <Paragraphs>235</Paragraphs>
  <Slides>18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Key insight</vt:lpstr>
      <vt:lpstr>PERCEIVED CORRUPTION &amp; ITS IMPACT ON QUALITY OF LIFE</vt:lpstr>
      <vt:lpstr>The Constitution as a Basis for  monitoring of Elected Representatives</vt:lpstr>
      <vt:lpstr>PowerPoint Presentation</vt:lpstr>
      <vt:lpstr>Parameters for Rating MLAs (1/4)</vt:lpstr>
      <vt:lpstr>Parameters for Rating MLAs (2/4)</vt:lpstr>
      <vt:lpstr>Parameters for Rating MLAs (3/4)</vt:lpstr>
      <vt:lpstr>Parameters for Rating MLAs (4/4)</vt:lpstr>
      <vt:lpstr>PowerPoint Presentation</vt:lpstr>
      <vt:lpstr>  MLAs with criminal cases before elections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Nilam</cp:lastModifiedBy>
  <cp:revision>27</cp:revision>
  <cp:lastPrinted>2016-08-02T05:43:41Z</cp:lastPrinted>
  <dcterms:created xsi:type="dcterms:W3CDTF">2006-08-16T00:00:00Z</dcterms:created>
  <dcterms:modified xsi:type="dcterms:W3CDTF">2016-08-02T05:45:16Z</dcterms:modified>
</cp:coreProperties>
</file>